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902777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190277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17f3d2e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17f3d2e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7f3d2e7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7f3d2e7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1902777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1902777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1902777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1902777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17f3d2e7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17f3d2e7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17f3d2e7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17f3d2e7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17f3d2e7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17f3d2e7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17f3d2e7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17f3d2e7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7f3d2e7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7f3d2e7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7f3d2e7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17f3d2e7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7f3d2e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7f3d2e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7f3d2e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17f3d2e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17f3d2e7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17f3d2e7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7f3d2e7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7f3d2e7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17f3d2e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17f3d2e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aste.ru/uploads/library/wb2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aste.ru/uploads/library/wb2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72075" y="409025"/>
            <a:ext cx="46119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620">
                <a:solidFill>
                  <a:srgbClr val="000000"/>
                </a:solidFill>
              </a:rPr>
              <a:t>Хакатон “</a:t>
            </a:r>
            <a:r>
              <a:rPr b="1" lang="ru" sz="2620">
                <a:solidFill>
                  <a:srgbClr val="000000"/>
                </a:solidFill>
              </a:rPr>
              <a:t>Сельское хозяйство. Охрана окружающей среды. Фудтех”</a:t>
            </a:r>
            <a:endParaRPr b="1" sz="262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15650" y="2400687"/>
            <a:ext cx="5912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Кейс 4.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«Опасные отходы»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33200" y="3497175"/>
            <a:ext cx="10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Автоботы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204500" y="184050"/>
            <a:ext cx="758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AutoNum type="arabicPeriod"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Использование экологического транспорта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073150"/>
            <a:ext cx="6547625" cy="3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204500" y="184050"/>
            <a:ext cx="66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Передвижные точки сбора.</a:t>
            </a:r>
            <a:endParaRPr b="1" sz="2600"/>
          </a:p>
        </p:txBody>
      </p:sp>
      <p:sp>
        <p:nvSpPr>
          <p:cNvPr id="196" name="Google Shape;196;p23"/>
          <p:cNvSpPr txBox="1"/>
          <p:nvPr/>
        </p:nvSpPr>
        <p:spPr>
          <a:xfrm>
            <a:off x="1002100" y="1584975"/>
            <a:ext cx="5746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Передвижной сборщик(машина, которая приезжает в определённые районы и собирает отходы с граждан);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После обхода всех районах машина едет на точку утилизации.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95400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Утилизация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551025"/>
            <a:ext cx="75057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1.Утилизация на месте производства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2.Переработка в полезный продукт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204500" y="184050"/>
            <a:ext cx="66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AutoNum type="arabicPeriod"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Утилизация на месте производства</a:t>
            </a:r>
            <a:endParaRPr b="1" sz="26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24" y="784350"/>
            <a:ext cx="5605873" cy="26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925" y="3344400"/>
            <a:ext cx="3988050" cy="14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204500" y="184050"/>
            <a:ext cx="66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2.  </a:t>
            </a: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Переработка в полезный продукт</a:t>
            </a:r>
            <a:endParaRPr b="1" sz="260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63" y="784350"/>
            <a:ext cx="4111875" cy="4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707250" y="1184700"/>
            <a:ext cx="7729500" cy="27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Относительно новым понятием в сфере обращения с отходами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стали т.н. «товарные сертификаты» или « товарные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экологические разрешения»27. Этот инструмент пришел из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практики экологической политики и представляет собой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разрешение на определенное количество ( квоты) тех или иных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видов отходов. Если тот или иной потребитель производит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меньшее количество отходов, он может продать свою квоту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другим потребителям. </a:t>
            </a:r>
            <a:endParaRPr sz="1700"/>
          </a:p>
        </p:txBody>
      </p:sp>
      <p:sp>
        <p:nvSpPr>
          <p:cNvPr id="221" name="Google Shape;221;p27"/>
          <p:cNvSpPr txBox="1"/>
          <p:nvPr/>
        </p:nvSpPr>
        <p:spPr>
          <a:xfrm>
            <a:off x="194275" y="205775"/>
            <a:ext cx="9080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Дополнительные э</a:t>
            </a:r>
            <a:r>
              <a:rPr lang="ru" sz="2900"/>
              <a:t>кономические инструменты</a:t>
            </a:r>
            <a:endParaRPr sz="2900"/>
          </a:p>
        </p:txBody>
      </p:sp>
      <p:sp>
        <p:nvSpPr>
          <p:cNvPr id="222" name="Google Shape;222;p27"/>
          <p:cNvSpPr txBox="1"/>
          <p:nvPr/>
        </p:nvSpPr>
        <p:spPr>
          <a:xfrm>
            <a:off x="7004575" y="3666000"/>
            <a:ext cx="194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Ресурс: </a:t>
            </a:r>
            <a:r>
              <a:rPr lang="ru" u="sng">
                <a:solidFill>
                  <a:schemeClr val="hlink"/>
                </a:solidFill>
                <a:hlinkClick r:id="rId3"/>
              </a:rPr>
              <a:t>Европейская практика обращения с отходами: проблемы, решения, перспек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940725" y="1216850"/>
            <a:ext cx="7515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Еще один инструмент экономического стимулирования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сокращения отходов – возмещение/ снижение ставки налогов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на захоронение и/или вывоз отходов на сумму, затраченную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домашним хозяйством или иным хозяйствующим субъектом на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переработку/ минимизацию отходов у источника ( например,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компостирование с использованием специальной установки).</a:t>
            </a:r>
            <a:endParaRPr sz="1800"/>
          </a:p>
        </p:txBody>
      </p:sp>
      <p:sp>
        <p:nvSpPr>
          <p:cNvPr id="228" name="Google Shape;228;p28"/>
          <p:cNvSpPr txBox="1"/>
          <p:nvPr/>
        </p:nvSpPr>
        <p:spPr>
          <a:xfrm>
            <a:off x="7004575" y="3666000"/>
            <a:ext cx="194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Ресурс: </a:t>
            </a:r>
            <a:r>
              <a:rPr lang="ru" u="sng">
                <a:solidFill>
                  <a:schemeClr val="hlink"/>
                </a:solidFill>
                <a:hlinkClick r:id="rId3"/>
              </a:rPr>
              <a:t>Европейская практика обращения с отходами: проблемы, решения, перспек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338200" y="2094450"/>
            <a:ext cx="4467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44">
                <a:solidFill>
                  <a:srgbClr val="000000"/>
                </a:solidFill>
              </a:rPr>
              <a:t>Спасибо за внимание!</a:t>
            </a:r>
            <a:endParaRPr b="1" sz="3344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85175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Предметная область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343650" y="787375"/>
            <a:ext cx="8579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Ежегодно растет потребление товаров, что влечет за собой увеличение объемов отходов, в том числе 1-2 класса опасности.</a:t>
            </a:r>
            <a:r>
              <a:rPr lang="ru" sz="185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обращения опасных отходов становятся более актуальной в связи с ужесточением природоохранного законодательства и отсутствием контроля органов исполнительной власти,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именно разрозненности подходов в органах исполнительной власти, органов местного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самоуправления, управляющих компаний к вопросам организации сбора, накопления, утилизации отходов 1-2 класса.</a:t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уровне Правительства Российской Федерации закреплено создание федеральной государственной информационной системы учета и контроля за обращением с отходами 1 и 2 классов опасности. Данная система предназначена для предприятий</a:t>
            </a:r>
            <a:r>
              <a:rPr lang="ru" sz="1850"/>
              <a:t>.</a:t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Население не попадает под действие этой системы, поэтому невозможно произвести учет и контроль объемов образования отходов 1-2 класса в квартирах и домах, что затрудняет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организацию безопасного обращения с такими отходами в жилом секторе.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205600" y="221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Проблематика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29700" y="1421650"/>
            <a:ext cx="8363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2627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Только 1,5% отходов I и II классов опасности обезвреживают и утилизируют. Все остальное – а это около 400 тыс. т. опасных веществ в год – накапливается. Эти промышленные и бытовые отходы наносят непоправимый вред окружающей среде.</a:t>
            </a:r>
            <a:endParaRPr sz="1700">
              <a:solidFill>
                <a:srgbClr val="26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33333"/>
                </a:solidFill>
                <a:highlight>
                  <a:srgbClr val="FFFFFF"/>
                </a:highlight>
              </a:rPr>
              <a:t>©ecologyofrussia.ru</a:t>
            </a:r>
            <a:endParaRPr sz="1100">
              <a:solidFill>
                <a:srgbClr val="26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925950" y="801600"/>
            <a:ext cx="7292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Основная проблема: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Отсутствие эффективной системы организации накопления, сбора и утилизации отходов 1-2 класса опасности на территории региона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Второстепенные проблемы: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Отсутствие единого подхода к выявленной проблеме на разных уровнях власти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Ежегодное увеличение объемов опасных отходов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Недостаточная осведомленность граждан о проблеме обращения с отходами 1-2 класса опасности, и как следствие, низкая мотивация к раздельному сбору отходов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379450" y="324100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b="1" sz="4200"/>
          </a:p>
        </p:txBody>
      </p:sp>
      <p:sp>
        <p:nvSpPr>
          <p:cNvPr id="153" name="Google Shape;153;p17"/>
          <p:cNvSpPr txBox="1"/>
          <p:nvPr/>
        </p:nvSpPr>
        <p:spPr>
          <a:xfrm>
            <a:off x="647700" y="2086950"/>
            <a:ext cx="784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О</a:t>
            </a:r>
            <a:r>
              <a:rPr lang="ru" sz="1700"/>
              <a:t>пределить, каким образом наиболее качественно и безопасно организовать накопление, сбор и утилизацию отходов 1-2 класса опасности образованных в жилых районах с учетом всех заинтересованных сторон. 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185150" y="20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Накопление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562775" y="1016550"/>
            <a:ext cx="54186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AutoNum type="arabicPeriod"/>
            </a:pPr>
            <a:r>
              <a:rPr lang="ru" sz="2300">
                <a:solidFill>
                  <a:srgbClr val="000000"/>
                </a:solidFill>
              </a:rPr>
              <a:t>Обособленные точки сбора;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AutoNum type="arabicPeriod"/>
            </a:pPr>
            <a:r>
              <a:rPr lang="ru" sz="2300">
                <a:solidFill>
                  <a:srgbClr val="000000"/>
                </a:solidFill>
              </a:rPr>
              <a:t>Сбор в местах приобретения;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63" y="2275000"/>
            <a:ext cx="3503686" cy="21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350" y="1473100"/>
            <a:ext cx="4449536" cy="29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214725" y="194275"/>
            <a:ext cx="66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AutoNum type="arabicPeriod"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Обособленные точки сбора</a:t>
            </a:r>
            <a:endParaRPr b="1" sz="1800"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050" y="317000"/>
            <a:ext cx="3405850" cy="1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603400" y="1625875"/>
            <a:ext cx="45966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Плата населению деньги/баллов за сдачу отходов;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Возможность привязки автоматов-приемщиков к системе лояльности;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Расположение </a:t>
            </a:r>
            <a:r>
              <a:rPr lang="ru" sz="1700"/>
              <a:t>вблизи</a:t>
            </a:r>
            <a:r>
              <a:rPr lang="ru" sz="1700"/>
              <a:t> ТЦ, магазинов, жилых домов.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204500" y="184050"/>
            <a:ext cx="66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2.  </a:t>
            </a:r>
            <a:r>
              <a:rPr b="1" lang="ru" sz="2700">
                <a:latin typeface="Calibri"/>
                <a:ea typeface="Calibri"/>
                <a:cs typeface="Calibri"/>
                <a:sym typeface="Calibri"/>
              </a:rPr>
              <a:t>Сбор в местах приобретения</a:t>
            </a:r>
            <a:endParaRPr b="1" sz="2200"/>
          </a:p>
        </p:txBody>
      </p:sp>
      <p:sp>
        <p:nvSpPr>
          <p:cNvPr id="174" name="Google Shape;174;p20"/>
          <p:cNvSpPr txBox="1"/>
          <p:nvPr/>
        </p:nvSpPr>
        <p:spPr>
          <a:xfrm>
            <a:off x="548325" y="3100975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Алмазы можно будет обменивать на</a:t>
            </a:r>
            <a:r>
              <a:rPr lang="ru" sz="1200"/>
              <a:t> скидки на покупку нового товара при сдаче опасных отходов в обратно в магазин.</a:t>
            </a:r>
            <a:endParaRPr sz="1200"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00" y="322600"/>
            <a:ext cx="2739575" cy="43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548325" y="682100"/>
            <a:ext cx="46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У каждого обладателя карточки будет приложение на мобильном устройстве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548325" y="1236350"/>
            <a:ext cx="447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В нем находится: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-Личный профиль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-Карта приборов с переработкой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-Алмазы( Рубли или баллы)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-Уровень, при большей сдачи в переработку он будет расти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-Выбор сдаваемых пользователем материалов(Батарейки, шины, лампы и тд)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48325" y="4240425"/>
            <a:ext cx="20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Семейная карта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Кэшбек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95400" y="2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Сбор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839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AutoNum type="arabicPeriod"/>
            </a:pPr>
            <a:r>
              <a:rPr lang="ru" sz="2300">
                <a:solidFill>
                  <a:srgbClr val="000000"/>
                </a:solidFill>
              </a:rPr>
              <a:t>Использование экологического транспорта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AutoNum type="arabicPeriod"/>
            </a:pPr>
            <a:r>
              <a:rPr lang="ru" sz="2300">
                <a:solidFill>
                  <a:srgbClr val="000000"/>
                </a:solidFill>
              </a:rPr>
              <a:t>Передвижные точки сбора.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